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Canva Sans" charset="1" panose="020B0503030501040103"/>
      <p:regular r:id="rId16"/>
    </p:embeddedFont>
    <p:embeddedFont>
      <p:font typeface="Lilita One" charset="1" panose="02000000000000000000"/>
      <p:regular r:id="rId17"/>
    </p:embeddedFont>
    <p:embeddedFont>
      <p:font typeface="Futura" charset="1" panose="020B0502020204020303"/>
      <p:regular r:id="rId18"/>
    </p:embeddedFont>
    <p:embeddedFont>
      <p:font typeface="Fredoka" charset="1" panose="02000000000000000000"/>
      <p:regular r:id="rId19"/>
    </p:embeddedFont>
    <p:embeddedFont>
      <p:font typeface="Futura Bold" charset="1" panose="020B0702020204020203"/>
      <p:regular r:id="rId20"/>
    </p:embeddedFont>
    <p:embeddedFont>
      <p:font typeface="Abril Fatface" charset="1" panose="020005030000000200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A Scalable, Adaptive Learning System for Enhanced Student Engagement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89112">
            <a:off x="11336866" y="1583618"/>
            <a:ext cx="7119763" cy="7119763"/>
          </a:xfrm>
          <a:custGeom>
            <a:avLst/>
            <a:gdLst/>
            <a:ahLst/>
            <a:cxnLst/>
            <a:rect r="r" b="b" t="t" l="l"/>
            <a:pathLst>
              <a:path h="7119763" w="7119763">
                <a:moveTo>
                  <a:pt x="0" y="0"/>
                </a:moveTo>
                <a:lnTo>
                  <a:pt x="7119763" y="0"/>
                </a:lnTo>
                <a:lnTo>
                  <a:pt x="7119763" y="7119764"/>
                </a:lnTo>
                <a:lnTo>
                  <a:pt x="0" y="7119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89358" y="1678667"/>
            <a:ext cx="12387127" cy="917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1"/>
              </a:lnSpc>
            </a:pPr>
            <a:r>
              <a:rPr lang="en-US" sz="6881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AI-Powered Personalized Tutor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9358" y="2649747"/>
            <a:ext cx="11201400" cy="13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132E57"/>
                </a:solidFill>
                <a:latin typeface="Futura"/>
                <a:ea typeface="Futura"/>
                <a:cs typeface="Futura"/>
                <a:sym typeface="Futura"/>
              </a:rPr>
              <a:t>A Scalable, Adaptive Learning System for Enhanced Student Engagement</a:t>
            </a:r>
            <a:r>
              <a:rPr lang="en-US" sz="36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aph text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4744949" y="5276850"/>
            <a:ext cx="16230600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132E57"/>
                </a:solidFill>
                <a:latin typeface="Fredoka"/>
                <a:ea typeface="Fredoka"/>
                <a:cs typeface="Fredoka"/>
                <a:sym typeface="Fredoka"/>
              </a:rPr>
              <a:t>Team Members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967297"/>
            <a:ext cx="11662058" cy="316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809CC6"/>
                </a:solidFill>
                <a:latin typeface="Fredoka"/>
                <a:ea typeface="Fredoka"/>
                <a:cs typeface="Fredoka"/>
                <a:sym typeface="Fredoka"/>
              </a:rPr>
              <a:t>Aleena Sab</a:t>
            </a:r>
            <a:r>
              <a:rPr lang="en-US" sz="3600">
                <a:solidFill>
                  <a:srgbClr val="809CC6"/>
                </a:solidFill>
                <a:latin typeface="Fredoka"/>
                <a:ea typeface="Fredoka"/>
                <a:cs typeface="Fredoka"/>
                <a:sym typeface="Fredoka"/>
              </a:rPr>
              <a:t>u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809CC6"/>
                </a:solidFill>
                <a:latin typeface="Fredoka"/>
                <a:ea typeface="Fredoka"/>
                <a:cs typeface="Fredoka"/>
                <a:sym typeface="Fredoka"/>
              </a:rPr>
              <a:t>Deva Nandan S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809CC6"/>
                </a:solidFill>
                <a:latin typeface="Fredoka"/>
                <a:ea typeface="Fredoka"/>
                <a:cs typeface="Fredoka"/>
                <a:sym typeface="Fredoka"/>
              </a:rPr>
              <a:t>Evangilin K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809CC6"/>
                </a:solidFill>
                <a:latin typeface="Fredoka"/>
                <a:ea typeface="Fredoka"/>
                <a:cs typeface="Fredoka"/>
                <a:sym typeface="Fredoka"/>
              </a:rPr>
              <a:t>Institution: CHRIST(Deemed to be University)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338383" y="0"/>
            <a:ext cx="7773809" cy="10287000"/>
          </a:xfrm>
          <a:custGeom>
            <a:avLst/>
            <a:gdLst/>
            <a:ahLst/>
            <a:cxnLst/>
            <a:rect r="r" b="b" t="t" l="l"/>
            <a:pathLst>
              <a:path h="10287000" w="7773809">
                <a:moveTo>
                  <a:pt x="0" y="0"/>
                </a:moveTo>
                <a:lnTo>
                  <a:pt x="7773809" y="0"/>
                </a:lnTo>
                <a:lnTo>
                  <a:pt x="77738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64" t="0" r="-1616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732787" y="2845915"/>
            <a:ext cx="7093961" cy="4358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30"/>
              </a:lnSpc>
            </a:pPr>
            <a:r>
              <a:rPr lang="en-US" sz="12522">
                <a:solidFill>
                  <a:srgbClr val="132E57"/>
                </a:solidFill>
                <a:latin typeface="Abril Fatface"/>
                <a:ea typeface="Abril Fatface"/>
                <a:cs typeface="Abril Fatface"/>
                <a:sym typeface="Abril Fatface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54530" y="1028700"/>
            <a:ext cx="10105449" cy="8509903"/>
            <a:chOff x="0" y="0"/>
            <a:chExt cx="2661517" cy="22412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61518" cy="2241291"/>
            </a:xfrm>
            <a:custGeom>
              <a:avLst/>
              <a:gdLst/>
              <a:ahLst/>
              <a:cxnLst/>
              <a:rect r="r" b="b" t="t" l="l"/>
              <a:pathLst>
                <a:path h="2241291" w="2661518">
                  <a:moveTo>
                    <a:pt x="39072" y="0"/>
                  </a:moveTo>
                  <a:lnTo>
                    <a:pt x="2622446" y="0"/>
                  </a:lnTo>
                  <a:cubicBezTo>
                    <a:pt x="2644024" y="0"/>
                    <a:pt x="2661518" y="17493"/>
                    <a:pt x="2661518" y="39072"/>
                  </a:cubicBezTo>
                  <a:lnTo>
                    <a:pt x="2661518" y="2202219"/>
                  </a:lnTo>
                  <a:cubicBezTo>
                    <a:pt x="2661518" y="2223798"/>
                    <a:pt x="2644024" y="2241291"/>
                    <a:pt x="2622446" y="2241291"/>
                  </a:cubicBezTo>
                  <a:lnTo>
                    <a:pt x="39072" y="2241291"/>
                  </a:lnTo>
                  <a:cubicBezTo>
                    <a:pt x="17493" y="2241291"/>
                    <a:pt x="0" y="2223798"/>
                    <a:pt x="0" y="2202219"/>
                  </a:cubicBezTo>
                  <a:lnTo>
                    <a:pt x="0" y="39072"/>
                  </a:lnTo>
                  <a:cubicBezTo>
                    <a:pt x="0" y="17493"/>
                    <a:pt x="17493" y="0"/>
                    <a:pt x="390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61517" cy="22793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07671" y="1757819"/>
            <a:ext cx="7018259" cy="7018259"/>
          </a:xfrm>
          <a:custGeom>
            <a:avLst/>
            <a:gdLst/>
            <a:ahLst/>
            <a:cxnLst/>
            <a:rect r="r" b="b" t="t" l="l"/>
            <a:pathLst>
              <a:path h="7018259" w="7018259">
                <a:moveTo>
                  <a:pt x="0" y="0"/>
                </a:moveTo>
                <a:lnTo>
                  <a:pt x="7018259" y="0"/>
                </a:lnTo>
                <a:lnTo>
                  <a:pt x="7018259" y="7018259"/>
                </a:lnTo>
                <a:lnTo>
                  <a:pt x="0" y="70182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26577" y="2537451"/>
            <a:ext cx="9561355" cy="724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Problem Statement</a:t>
            </a:r>
          </a:p>
          <a:p>
            <a:pPr algn="l" marL="734061" indent="-367031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Traditional K-12 education follows a fixed syllabus.</a:t>
            </a:r>
          </a:p>
          <a:p>
            <a:pPr algn="l" marL="734061" indent="-367031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No scope for personal pace or understanding.</a:t>
            </a:r>
          </a:p>
          <a:p>
            <a:pPr algn="l" marL="734061" indent="-367031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Many students lag behind or lose interest.</a:t>
            </a:r>
          </a:p>
          <a:p>
            <a:pPr algn="l">
              <a:lnSpc>
                <a:spcPts val="4760"/>
              </a:lnSpc>
            </a:pPr>
            <a:r>
              <a:rPr lang="en-US" sz="34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Our Solution</a:t>
            </a:r>
          </a:p>
          <a:p>
            <a:pPr algn="l" marL="734061" indent="-367031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 smart AI tutor that adapts to each student.</a:t>
            </a:r>
          </a:p>
          <a:p>
            <a:pPr algn="l" marL="734061" indent="-367031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Tracks performance, recommends topics, simplifies learning.</a:t>
            </a:r>
          </a:p>
          <a:p>
            <a:pPr algn="l" marL="734061" indent="-367031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Helps promote or repeat academic levels based on performance.</a:t>
            </a:r>
          </a:p>
          <a:p>
            <a:pPr algn="l">
              <a:lnSpc>
                <a:spcPts val="476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554530" y="1187906"/>
            <a:ext cx="10402263" cy="9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Introduction &amp; 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9000" y="510140"/>
            <a:ext cx="10809694" cy="9266720"/>
            <a:chOff x="0" y="0"/>
            <a:chExt cx="2846998" cy="24406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46998" cy="2440618"/>
            </a:xfrm>
            <a:custGeom>
              <a:avLst/>
              <a:gdLst/>
              <a:ahLst/>
              <a:cxnLst/>
              <a:rect r="r" b="b" t="t" l="l"/>
              <a:pathLst>
                <a:path h="2440618" w="2846998">
                  <a:moveTo>
                    <a:pt x="36526" y="0"/>
                  </a:moveTo>
                  <a:lnTo>
                    <a:pt x="2810471" y="0"/>
                  </a:lnTo>
                  <a:cubicBezTo>
                    <a:pt x="2820159" y="0"/>
                    <a:pt x="2829449" y="3848"/>
                    <a:pt x="2836299" y="10698"/>
                  </a:cubicBezTo>
                  <a:cubicBezTo>
                    <a:pt x="2843150" y="17548"/>
                    <a:pt x="2846998" y="26839"/>
                    <a:pt x="2846998" y="36526"/>
                  </a:cubicBezTo>
                  <a:lnTo>
                    <a:pt x="2846998" y="2404091"/>
                  </a:lnTo>
                  <a:cubicBezTo>
                    <a:pt x="2846998" y="2424264"/>
                    <a:pt x="2830644" y="2440618"/>
                    <a:pt x="2810471" y="2440618"/>
                  </a:cubicBezTo>
                  <a:lnTo>
                    <a:pt x="36526" y="2440618"/>
                  </a:lnTo>
                  <a:cubicBezTo>
                    <a:pt x="26839" y="2440618"/>
                    <a:pt x="17548" y="2436769"/>
                    <a:pt x="10698" y="2429919"/>
                  </a:cubicBezTo>
                  <a:cubicBezTo>
                    <a:pt x="3848" y="2423069"/>
                    <a:pt x="0" y="2413779"/>
                    <a:pt x="0" y="2404091"/>
                  </a:cubicBezTo>
                  <a:lnTo>
                    <a:pt x="0" y="36526"/>
                  </a:lnTo>
                  <a:cubicBezTo>
                    <a:pt x="0" y="16353"/>
                    <a:pt x="16353" y="0"/>
                    <a:pt x="365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46998" cy="2478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067325"/>
            <a:ext cx="9990294" cy="770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Goal 1</a:t>
            </a: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: Predict student readiness for promotion or repetition.</a:t>
            </a:r>
          </a:p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Goal 2</a:t>
            </a: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: Assign Course Structure </a:t>
            </a: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based on their performance level.</a:t>
            </a:r>
          </a:p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Goal 3</a:t>
            </a: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: Recommend study materials depending on performance (Basic, Intermediate, Advanced).</a:t>
            </a:r>
          </a:p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Goal 4</a:t>
            </a: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: AI-Powered Text Simplification: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Type 1: Clustering based on assessment, IQ, time spent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Type 2: Simplified notes based on Beginner/Advanced input</a:t>
            </a:r>
          </a:p>
          <a:p>
            <a:pPr algn="l">
              <a:lnSpc>
                <a:spcPts val="504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381024">
            <a:off x="11617626" y="1895488"/>
            <a:ext cx="6654198" cy="6654198"/>
          </a:xfrm>
          <a:custGeom>
            <a:avLst/>
            <a:gdLst/>
            <a:ahLst/>
            <a:cxnLst/>
            <a:rect r="r" b="b" t="t" l="l"/>
            <a:pathLst>
              <a:path h="6654198" w="6654198">
                <a:moveTo>
                  <a:pt x="0" y="666392"/>
                </a:moveTo>
                <a:lnTo>
                  <a:pt x="5987806" y="0"/>
                </a:lnTo>
                <a:lnTo>
                  <a:pt x="6654198" y="5987805"/>
                </a:lnTo>
                <a:lnTo>
                  <a:pt x="666392" y="6654198"/>
                </a:lnTo>
                <a:lnTo>
                  <a:pt x="0" y="666392"/>
                </a:lnTo>
                <a:close/>
              </a:path>
            </a:pathLst>
          </a:custGeom>
          <a:blipFill>
            <a:blip r:embed="rId3"/>
            <a:stretch>
              <a:fillRect l="-813" t="-215" r="-4036" b="-463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91353" y="984929"/>
            <a:ext cx="7252647" cy="9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Key Objectives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9000" y="510140"/>
            <a:ext cx="10809694" cy="9266720"/>
            <a:chOff x="0" y="0"/>
            <a:chExt cx="2846998" cy="24406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46998" cy="2440618"/>
            </a:xfrm>
            <a:custGeom>
              <a:avLst/>
              <a:gdLst/>
              <a:ahLst/>
              <a:cxnLst/>
              <a:rect r="r" b="b" t="t" l="l"/>
              <a:pathLst>
                <a:path h="2440618" w="2846998">
                  <a:moveTo>
                    <a:pt x="36526" y="0"/>
                  </a:moveTo>
                  <a:lnTo>
                    <a:pt x="2810471" y="0"/>
                  </a:lnTo>
                  <a:cubicBezTo>
                    <a:pt x="2820159" y="0"/>
                    <a:pt x="2829449" y="3848"/>
                    <a:pt x="2836299" y="10698"/>
                  </a:cubicBezTo>
                  <a:cubicBezTo>
                    <a:pt x="2843150" y="17548"/>
                    <a:pt x="2846998" y="26839"/>
                    <a:pt x="2846998" y="36526"/>
                  </a:cubicBezTo>
                  <a:lnTo>
                    <a:pt x="2846998" y="2404091"/>
                  </a:lnTo>
                  <a:cubicBezTo>
                    <a:pt x="2846998" y="2424264"/>
                    <a:pt x="2830644" y="2440618"/>
                    <a:pt x="2810471" y="2440618"/>
                  </a:cubicBezTo>
                  <a:lnTo>
                    <a:pt x="36526" y="2440618"/>
                  </a:lnTo>
                  <a:cubicBezTo>
                    <a:pt x="26839" y="2440618"/>
                    <a:pt x="17548" y="2436769"/>
                    <a:pt x="10698" y="2429919"/>
                  </a:cubicBezTo>
                  <a:cubicBezTo>
                    <a:pt x="3848" y="2423069"/>
                    <a:pt x="0" y="2413779"/>
                    <a:pt x="0" y="2404091"/>
                  </a:cubicBezTo>
                  <a:lnTo>
                    <a:pt x="0" y="36526"/>
                  </a:lnTo>
                  <a:cubicBezTo>
                    <a:pt x="0" y="16353"/>
                    <a:pt x="16353" y="0"/>
                    <a:pt x="365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46998" cy="2478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067325"/>
            <a:ext cx="9990294" cy="770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Goal 1</a:t>
            </a: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: Predict student readiness for promotion or repetition.</a:t>
            </a:r>
          </a:p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Goal 2</a:t>
            </a: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: Assign Course Structure </a:t>
            </a: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based on their performance level.</a:t>
            </a:r>
          </a:p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Goal 3</a:t>
            </a: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: Recommend study materials depending on performance (Basic, Intermediate, Advanced).</a:t>
            </a:r>
          </a:p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Goal 4</a:t>
            </a: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: AI-Powered Text Simplification: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Type 1: Clustering based on assessment, IQ, time spent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Type 2: Simplified notes based on Beginner/Advanced input</a:t>
            </a:r>
          </a:p>
          <a:p>
            <a:pPr algn="l">
              <a:lnSpc>
                <a:spcPts val="504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623942" y="1175429"/>
            <a:ext cx="6356958" cy="7095013"/>
          </a:xfrm>
          <a:custGeom>
            <a:avLst/>
            <a:gdLst/>
            <a:ahLst/>
            <a:cxnLst/>
            <a:rect r="r" b="b" t="t" l="l"/>
            <a:pathLst>
              <a:path h="7095013" w="6356958">
                <a:moveTo>
                  <a:pt x="0" y="0"/>
                </a:moveTo>
                <a:lnTo>
                  <a:pt x="6356958" y="0"/>
                </a:lnTo>
                <a:lnTo>
                  <a:pt x="6356958" y="7095013"/>
                </a:lnTo>
                <a:lnTo>
                  <a:pt x="0" y="7095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05" t="0" r="-580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91353" y="984929"/>
            <a:ext cx="7252647" cy="9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Key Objectives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068720" y="3179254"/>
            <a:ext cx="7083428" cy="515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System Flow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Start</a:t>
            </a: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→ Data Load &amp; </a:t>
            </a:r>
            <a:r>
              <a:rPr lang="en-US" b="true" sz="36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Preprocessing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Predict score → Promote/ Repeat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Assign Topics</a:t>
            </a: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→ Recommend Material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Simplify Text</a:t>
            </a: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→ Display Notes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07774" y="1650092"/>
            <a:ext cx="8464642" cy="9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System Architecture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94761" y="2831110"/>
            <a:ext cx="8773959" cy="5995997"/>
          </a:xfrm>
          <a:custGeom>
            <a:avLst/>
            <a:gdLst/>
            <a:ahLst/>
            <a:cxnLst/>
            <a:rect r="r" b="b" t="t" l="l"/>
            <a:pathLst>
              <a:path h="5995997" w="8773959">
                <a:moveTo>
                  <a:pt x="0" y="0"/>
                </a:moveTo>
                <a:lnTo>
                  <a:pt x="8773959" y="0"/>
                </a:lnTo>
                <a:lnTo>
                  <a:pt x="8773959" y="5995997"/>
                </a:lnTo>
                <a:lnTo>
                  <a:pt x="0" y="5995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8371" y="702711"/>
            <a:ext cx="11167183" cy="8881579"/>
            <a:chOff x="0" y="0"/>
            <a:chExt cx="2941151" cy="23391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41151" cy="2339181"/>
            </a:xfrm>
            <a:custGeom>
              <a:avLst/>
              <a:gdLst/>
              <a:ahLst/>
              <a:cxnLst/>
              <a:rect r="r" b="b" t="t" l="l"/>
              <a:pathLst>
                <a:path h="2339181" w="2941151">
                  <a:moveTo>
                    <a:pt x="35357" y="0"/>
                  </a:moveTo>
                  <a:lnTo>
                    <a:pt x="2905794" y="0"/>
                  </a:lnTo>
                  <a:cubicBezTo>
                    <a:pt x="2925321" y="0"/>
                    <a:pt x="2941151" y="15830"/>
                    <a:pt x="2941151" y="35357"/>
                  </a:cubicBezTo>
                  <a:lnTo>
                    <a:pt x="2941151" y="2303824"/>
                  </a:lnTo>
                  <a:cubicBezTo>
                    <a:pt x="2941151" y="2323351"/>
                    <a:pt x="2925321" y="2339181"/>
                    <a:pt x="2905794" y="2339181"/>
                  </a:cubicBezTo>
                  <a:lnTo>
                    <a:pt x="35357" y="2339181"/>
                  </a:lnTo>
                  <a:cubicBezTo>
                    <a:pt x="15830" y="2339181"/>
                    <a:pt x="0" y="2323351"/>
                    <a:pt x="0" y="2303824"/>
                  </a:cubicBezTo>
                  <a:lnTo>
                    <a:pt x="0" y="35357"/>
                  </a:lnTo>
                  <a:cubicBezTo>
                    <a:pt x="0" y="15830"/>
                    <a:pt x="15830" y="0"/>
                    <a:pt x="353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941151" cy="2377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73535" y="2825115"/>
            <a:ext cx="10856854" cy="643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AutoNum type="arabicPeriod" startAt="1"/>
            </a:pPr>
            <a:r>
              <a:rPr lang="en-US" b="true" sz="36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Technologies Used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Machine Learning: Random Forest, XGBoost, LSTM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Data Handling: Python, Pandas, NumPy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NLP: Text simplification &amp; classification</a:t>
            </a:r>
          </a:p>
          <a:p>
            <a:pPr algn="l" marL="777240" indent="-388620" lvl="1">
              <a:lnSpc>
                <a:spcPts val="5040"/>
              </a:lnSpc>
              <a:buAutoNum type="arabicPeriod" startAt="1"/>
            </a:pPr>
            <a:r>
              <a:rPr lang="en-US" b="true" sz="36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User Experience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Enters name &amp; subject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Gets performance prediction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Receives customized notes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Learns via simplified content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885554" y="1294784"/>
            <a:ext cx="6356958" cy="7310073"/>
          </a:xfrm>
          <a:custGeom>
            <a:avLst/>
            <a:gdLst/>
            <a:ahLst/>
            <a:cxnLst/>
            <a:rect r="r" b="b" t="t" l="l"/>
            <a:pathLst>
              <a:path h="7310073" w="6356958">
                <a:moveTo>
                  <a:pt x="0" y="0"/>
                </a:moveTo>
                <a:lnTo>
                  <a:pt x="6356958" y="0"/>
                </a:lnTo>
                <a:lnTo>
                  <a:pt x="6356958" y="7310073"/>
                </a:lnTo>
                <a:lnTo>
                  <a:pt x="0" y="7310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96" t="0" r="-749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49004" y="1378315"/>
            <a:ext cx="8105442" cy="9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Implementation &amp; Interface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00599" y="725602"/>
            <a:ext cx="15858701" cy="8835796"/>
            <a:chOff x="0" y="0"/>
            <a:chExt cx="4176777" cy="2327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76777" cy="2327123"/>
            </a:xfrm>
            <a:custGeom>
              <a:avLst/>
              <a:gdLst/>
              <a:ahLst/>
              <a:cxnLst/>
              <a:rect r="r" b="b" t="t" l="l"/>
              <a:pathLst>
                <a:path h="2327123" w="4176777">
                  <a:moveTo>
                    <a:pt x="24897" y="0"/>
                  </a:moveTo>
                  <a:lnTo>
                    <a:pt x="4151880" y="0"/>
                  </a:lnTo>
                  <a:cubicBezTo>
                    <a:pt x="4158483" y="0"/>
                    <a:pt x="4164816" y="2623"/>
                    <a:pt x="4169485" y="7292"/>
                  </a:cubicBezTo>
                  <a:cubicBezTo>
                    <a:pt x="4174154" y="11961"/>
                    <a:pt x="4176777" y="18294"/>
                    <a:pt x="4176777" y="24897"/>
                  </a:cubicBezTo>
                  <a:lnTo>
                    <a:pt x="4176777" y="2302226"/>
                  </a:lnTo>
                  <a:cubicBezTo>
                    <a:pt x="4176777" y="2315976"/>
                    <a:pt x="4165630" y="2327123"/>
                    <a:pt x="4151880" y="2327123"/>
                  </a:cubicBezTo>
                  <a:lnTo>
                    <a:pt x="24897" y="2327123"/>
                  </a:lnTo>
                  <a:cubicBezTo>
                    <a:pt x="11147" y="2327123"/>
                    <a:pt x="0" y="2315976"/>
                    <a:pt x="0" y="2302226"/>
                  </a:cubicBezTo>
                  <a:lnTo>
                    <a:pt x="0" y="24897"/>
                  </a:lnTo>
                  <a:cubicBezTo>
                    <a:pt x="0" y="11147"/>
                    <a:pt x="11147" y="0"/>
                    <a:pt x="2489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76777" cy="2365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601542" y="1970768"/>
            <a:ext cx="9456814" cy="6760871"/>
          </a:xfrm>
          <a:custGeom>
            <a:avLst/>
            <a:gdLst/>
            <a:ahLst/>
            <a:cxnLst/>
            <a:rect r="r" b="b" t="t" l="l"/>
            <a:pathLst>
              <a:path h="6760871" w="9456814">
                <a:moveTo>
                  <a:pt x="0" y="0"/>
                </a:moveTo>
                <a:lnTo>
                  <a:pt x="9456814" y="0"/>
                </a:lnTo>
                <a:lnTo>
                  <a:pt x="9456814" y="6760870"/>
                </a:lnTo>
                <a:lnTo>
                  <a:pt x="0" y="6760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91" r="0" b="-99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07614" y="945242"/>
            <a:ext cx="14122492" cy="9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System Architecture of the AI-Powered Tutor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87042" y="8753474"/>
            <a:ext cx="13743064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H</a:t>
            </a:r>
            <a:r>
              <a:rPr lang="en-US" sz="299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ow Our AI Tutor Works: From Student Data to Smart Recommendations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29880" y="735310"/>
            <a:ext cx="10212642" cy="8816381"/>
            <a:chOff x="0" y="0"/>
            <a:chExt cx="2689749" cy="23220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89749" cy="2322010"/>
            </a:xfrm>
            <a:custGeom>
              <a:avLst/>
              <a:gdLst/>
              <a:ahLst/>
              <a:cxnLst/>
              <a:rect r="r" b="b" t="t" l="l"/>
              <a:pathLst>
                <a:path h="2322010" w="2689749">
                  <a:moveTo>
                    <a:pt x="38662" y="0"/>
                  </a:moveTo>
                  <a:lnTo>
                    <a:pt x="2651088" y="0"/>
                  </a:lnTo>
                  <a:cubicBezTo>
                    <a:pt x="2672440" y="0"/>
                    <a:pt x="2689749" y="17309"/>
                    <a:pt x="2689749" y="38662"/>
                  </a:cubicBezTo>
                  <a:lnTo>
                    <a:pt x="2689749" y="2283348"/>
                  </a:lnTo>
                  <a:cubicBezTo>
                    <a:pt x="2689749" y="2293602"/>
                    <a:pt x="2685676" y="2303436"/>
                    <a:pt x="2678425" y="2310686"/>
                  </a:cubicBezTo>
                  <a:cubicBezTo>
                    <a:pt x="2671175" y="2317937"/>
                    <a:pt x="2661341" y="2322010"/>
                    <a:pt x="2651088" y="2322010"/>
                  </a:cubicBezTo>
                  <a:lnTo>
                    <a:pt x="38662" y="2322010"/>
                  </a:lnTo>
                  <a:cubicBezTo>
                    <a:pt x="28408" y="2322010"/>
                    <a:pt x="18574" y="2317937"/>
                    <a:pt x="11324" y="2310686"/>
                  </a:cubicBezTo>
                  <a:cubicBezTo>
                    <a:pt x="4073" y="2303436"/>
                    <a:pt x="0" y="2293602"/>
                    <a:pt x="0" y="2283348"/>
                  </a:cubicBezTo>
                  <a:lnTo>
                    <a:pt x="0" y="38662"/>
                  </a:lnTo>
                  <a:cubicBezTo>
                    <a:pt x="0" y="28408"/>
                    <a:pt x="4073" y="18574"/>
                    <a:pt x="11324" y="11324"/>
                  </a:cubicBezTo>
                  <a:cubicBezTo>
                    <a:pt x="18574" y="4073"/>
                    <a:pt x="28408" y="0"/>
                    <a:pt x="386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89749" cy="2360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07685" y="2891077"/>
            <a:ext cx="4504845" cy="4504845"/>
          </a:xfrm>
          <a:custGeom>
            <a:avLst/>
            <a:gdLst/>
            <a:ahLst/>
            <a:cxnLst/>
            <a:rect r="r" b="b" t="t" l="l"/>
            <a:pathLst>
              <a:path h="4504845" w="4504845">
                <a:moveTo>
                  <a:pt x="0" y="0"/>
                </a:moveTo>
                <a:lnTo>
                  <a:pt x="4504845" y="0"/>
                </a:lnTo>
                <a:lnTo>
                  <a:pt x="4504845" y="4504846"/>
                </a:lnTo>
                <a:lnTo>
                  <a:pt x="0" y="4504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43935" y="2490216"/>
            <a:ext cx="9584531" cy="6768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436"/>
              </a:lnSpc>
              <a:buAutoNum type="arabicPeriod" startAt="1"/>
            </a:pPr>
            <a:r>
              <a:rPr lang="en-US" b="true" sz="3600" spc="-53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Testing</a:t>
            </a:r>
          </a:p>
          <a:p>
            <a:pPr algn="l" marL="777240" indent="-388620" lvl="1">
              <a:lnSpc>
                <a:spcPts val="4752"/>
              </a:lnSpc>
              <a:buFont typeface="Arial"/>
              <a:buChar char="•"/>
            </a:pPr>
            <a:r>
              <a:rPr lang="en-US" sz="3600" spc="-5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Evaluated prediction model on student datasets</a:t>
            </a:r>
          </a:p>
          <a:p>
            <a:pPr algn="l" marL="777240" indent="-388620" lvl="1">
              <a:lnSpc>
                <a:spcPts val="4752"/>
              </a:lnSpc>
              <a:buFont typeface="Arial"/>
              <a:buChar char="•"/>
            </a:pPr>
            <a:r>
              <a:rPr lang="en-US" sz="3600" spc="-5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Accuracy checked using confusion matrix &amp; accuracy score</a:t>
            </a:r>
          </a:p>
          <a:p>
            <a:pPr algn="l" marL="777240" indent="-388620" lvl="1">
              <a:lnSpc>
                <a:spcPts val="4752"/>
              </a:lnSpc>
              <a:buFont typeface="Arial"/>
              <a:buChar char="•"/>
            </a:pPr>
            <a:r>
              <a:rPr lang="en-US" sz="3600" spc="-5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Feedback from simulated student interaction</a:t>
            </a:r>
          </a:p>
          <a:p>
            <a:pPr algn="l" marL="777240" indent="-388620" lvl="1">
              <a:lnSpc>
                <a:spcPts val="6120"/>
              </a:lnSpc>
              <a:buAutoNum type="arabicPeriod" startAt="1"/>
            </a:pPr>
            <a:r>
              <a:rPr lang="en-US" b="true" sz="3600" spc="-53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Expected Outcomes</a:t>
            </a:r>
          </a:p>
          <a:p>
            <a:pPr algn="l" marL="777240" indent="-388620" lvl="1">
              <a:lnSpc>
                <a:spcPts val="6120"/>
              </a:lnSpc>
              <a:buFont typeface="Arial"/>
              <a:buChar char="•"/>
            </a:pPr>
            <a:r>
              <a:rPr lang="en-US" sz="3600" spc="-5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Higher student engagement</a:t>
            </a:r>
          </a:p>
          <a:p>
            <a:pPr algn="l" marL="777240" indent="-388620" lvl="1">
              <a:lnSpc>
                <a:spcPts val="6120"/>
              </a:lnSpc>
              <a:buFont typeface="Arial"/>
              <a:buChar char="•"/>
            </a:pPr>
            <a:r>
              <a:rPr lang="en-US" sz="3600" spc="-5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Targeted learning improvements</a:t>
            </a:r>
          </a:p>
          <a:p>
            <a:pPr algn="l" marL="777240" indent="-388620" lvl="1">
              <a:lnSpc>
                <a:spcPts val="6120"/>
              </a:lnSpc>
              <a:buFont typeface="Arial"/>
              <a:buChar char="•"/>
            </a:pPr>
            <a:r>
              <a:rPr lang="en-US" sz="3600" spc="-53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Flexible pacing and better retention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89824" y="1364342"/>
            <a:ext cx="8464642" cy="9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Testing, Results &amp; Outcomes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02711" y="572315"/>
            <a:ext cx="10641818" cy="9142370"/>
            <a:chOff x="0" y="0"/>
            <a:chExt cx="2802783" cy="24078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02783" cy="2407867"/>
            </a:xfrm>
            <a:custGeom>
              <a:avLst/>
              <a:gdLst/>
              <a:ahLst/>
              <a:cxnLst/>
              <a:rect r="r" b="b" t="t" l="l"/>
              <a:pathLst>
                <a:path h="2407867" w="2802783">
                  <a:moveTo>
                    <a:pt x="37102" y="0"/>
                  </a:moveTo>
                  <a:lnTo>
                    <a:pt x="2765681" y="0"/>
                  </a:lnTo>
                  <a:cubicBezTo>
                    <a:pt x="2786172" y="0"/>
                    <a:pt x="2802783" y="16611"/>
                    <a:pt x="2802783" y="37102"/>
                  </a:cubicBezTo>
                  <a:lnTo>
                    <a:pt x="2802783" y="2370765"/>
                  </a:lnTo>
                  <a:cubicBezTo>
                    <a:pt x="2802783" y="2391256"/>
                    <a:pt x="2786172" y="2407867"/>
                    <a:pt x="2765681" y="2407867"/>
                  </a:cubicBezTo>
                  <a:lnTo>
                    <a:pt x="37102" y="2407867"/>
                  </a:lnTo>
                  <a:cubicBezTo>
                    <a:pt x="16611" y="2407867"/>
                    <a:pt x="0" y="2391256"/>
                    <a:pt x="0" y="2370765"/>
                  </a:cubicBezTo>
                  <a:lnTo>
                    <a:pt x="0" y="37102"/>
                  </a:lnTo>
                  <a:cubicBezTo>
                    <a:pt x="0" y="16611"/>
                    <a:pt x="16611" y="0"/>
                    <a:pt x="3710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02783" cy="2445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954437" y="1408113"/>
            <a:ext cx="5555653" cy="7271797"/>
          </a:xfrm>
          <a:custGeom>
            <a:avLst/>
            <a:gdLst/>
            <a:ahLst/>
            <a:cxnLst/>
            <a:rect r="r" b="b" t="t" l="l"/>
            <a:pathLst>
              <a:path h="7271797" w="5555653">
                <a:moveTo>
                  <a:pt x="0" y="0"/>
                </a:moveTo>
                <a:lnTo>
                  <a:pt x="5555653" y="0"/>
                </a:lnTo>
                <a:lnTo>
                  <a:pt x="5555653" y="7271797"/>
                </a:lnTo>
                <a:lnTo>
                  <a:pt x="0" y="72717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62307" y="2464082"/>
            <a:ext cx="9922626" cy="7581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2"/>
              </a:lnSpc>
            </a:pPr>
            <a:r>
              <a:rPr lang="en-US" sz="36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Conclusion</a:t>
            </a:r>
          </a:p>
          <a:p>
            <a:pPr algn="l" marL="777240" indent="-388620" lvl="1">
              <a:lnSpc>
                <a:spcPts val="601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AI can personalize learning experiences</a:t>
            </a:r>
          </a:p>
          <a:p>
            <a:pPr algn="l" marL="777240" indent="-388620" lvl="1">
              <a:lnSpc>
                <a:spcPts val="601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Helps bridge knowledge gaps</a:t>
            </a:r>
          </a:p>
          <a:p>
            <a:pPr algn="l" marL="777240" indent="-388620" lvl="1">
              <a:lnSpc>
                <a:spcPts val="601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Boosts student confidence and performance</a:t>
            </a:r>
          </a:p>
          <a:p>
            <a:pPr algn="l">
              <a:lnSpc>
                <a:spcPts val="6012"/>
              </a:lnSpc>
            </a:pPr>
            <a:r>
              <a:rPr lang="en-US" sz="36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Future Enhancements</a:t>
            </a:r>
          </a:p>
          <a:p>
            <a:pPr algn="l" marL="777240" indent="-388620" lvl="1">
              <a:lnSpc>
                <a:spcPts val="601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Voice-enabled tutoring assistant</a:t>
            </a:r>
          </a:p>
          <a:p>
            <a:pPr algn="l" marL="777240" indent="-388620" lvl="1">
              <a:lnSpc>
                <a:spcPts val="601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Integration with Augmented/Virtual Reality</a:t>
            </a:r>
          </a:p>
          <a:p>
            <a:pPr algn="l" marL="777240" indent="-388620" lvl="1">
              <a:lnSpc>
                <a:spcPts val="601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Expansion to other educational levels (college, skill-based learning)</a:t>
            </a:r>
          </a:p>
          <a:p>
            <a:pPr algn="l">
              <a:lnSpc>
                <a:spcPts val="504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38200"/>
            <a:ext cx="9593467" cy="94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Conclusion &amp; Future Enhancements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DAGjuzm8IVk</dc:identifier>
  <dcterms:modified xsi:type="dcterms:W3CDTF">2011-08-01T06:04:30Z</dcterms:modified>
  <cp:revision>1</cp:revision>
  <dc:title>Blue and Black 3D Illustration Using AI in Education Presentation</dc:title>
</cp:coreProperties>
</file>